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2"/>
  </p:sldMasterIdLst>
  <p:notesMasterIdLst>
    <p:notesMasterId r:id="rId23"/>
  </p:notesMasterIdLst>
  <p:handoutMasterIdLst>
    <p:handoutMasterId r:id="rId24"/>
  </p:handoutMasterIdLst>
  <p:sldIdLst>
    <p:sldId id="261" r:id="rId3"/>
    <p:sldId id="257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7" r:id="rId20"/>
    <p:sldId id="288" r:id="rId21"/>
    <p:sldId id="28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42" autoAdjust="0"/>
    <p:restoredTop sz="94660"/>
  </p:normalViewPr>
  <p:slideViewPr>
    <p:cSldViewPr snapToGrid="0">
      <p:cViewPr>
        <p:scale>
          <a:sx n="144" d="100"/>
          <a:sy n="144" d="100"/>
        </p:scale>
        <p:origin x="-1064" y="4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5/18/18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5/18/18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82869989-EB00-4EE7-BCB5-25BDC5BB29F8}" type="slidenum">
              <a:rPr lang="en-US" sz="1200" b="0" i="0">
                <a:latin typeface="Arial"/>
                <a:ea typeface="+mn-ea"/>
                <a:cs typeface="+mn-cs"/>
              </a:rPr>
              <a:t>2</a:t>
            </a:fld>
            <a:endParaRPr lang="en-US" sz="1200" b="0" i="0"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/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‹N°›</a:t>
            </a:fld>
            <a:endParaRPr lang="en-US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bucket.org/perlesa/amas-exercises" TargetMode="External"/><Relationship Id="rId2" Type="http://schemas.openxmlformats.org/officeDocument/2006/relationships/hyperlink" Target="https://bitbucket.org/perlesa/amak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noProof="1"/>
              <a:t>AMAK Framework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A Multi-Agent </a:t>
            </a:r>
            <a:r>
              <a:rPr lang="fr-FR" dirty="0" err="1"/>
              <a:t>frameworK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Librairies et outils intégrés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err="1"/>
              <a:t>LxPlot</a:t>
            </a:r>
            <a:r>
              <a:rPr lang="fr-FR" dirty="0"/>
              <a:t> : Permet de tracer des graphiques en une ligne de code</a:t>
            </a:r>
          </a:p>
          <a:p>
            <a:r>
              <a:rPr lang="fr-FR" dirty="0"/>
              <a:t>AVT : Adaptive Value </a:t>
            </a:r>
            <a:r>
              <a:rPr lang="fr-FR" dirty="0" err="1"/>
              <a:t>Tracker</a:t>
            </a:r>
            <a:endParaRPr lang="fr-FR" dirty="0"/>
          </a:p>
          <a:p>
            <a:r>
              <a:rPr lang="fr-FR" dirty="0"/>
              <a:t>Log : Système de journal simplifié</a:t>
            </a:r>
          </a:p>
          <a:p>
            <a:r>
              <a:rPr lang="fr-FR" dirty="0"/>
              <a:t>Profiler : Système de </a:t>
            </a:r>
            <a:r>
              <a:rPr lang="fr-FR" dirty="0" err="1"/>
              <a:t>profiling</a:t>
            </a:r>
            <a:r>
              <a:rPr lang="fr-FR" dirty="0"/>
              <a:t> simplifié</a:t>
            </a:r>
          </a:p>
          <a:p>
            <a:r>
              <a:rPr lang="fr-FR" dirty="0"/>
              <a:t>VUI : Classe permettant un affichage de formes simples</a:t>
            </a:r>
          </a:p>
          <a:p>
            <a:r>
              <a:rPr lang="fr-FR" dirty="0" err="1"/>
              <a:t>ToolbarWindow</a:t>
            </a:r>
            <a:r>
              <a:rPr lang="fr-FR" dirty="0"/>
              <a:t> : Fenêtre permettant de gérer des </a:t>
            </a:r>
            <a:r>
              <a:rPr lang="fr-FR" dirty="0" err="1"/>
              <a:t>toolbars</a:t>
            </a:r>
            <a:endParaRPr lang="fr-FR" dirty="0"/>
          </a:p>
          <a:p>
            <a:r>
              <a:rPr lang="fr-FR" dirty="0" err="1"/>
              <a:t>Scheduler</a:t>
            </a:r>
            <a:r>
              <a:rPr lang="fr-FR" dirty="0"/>
              <a:t> </a:t>
            </a:r>
            <a:r>
              <a:rPr lang="fr-FR" dirty="0" err="1"/>
              <a:t>toolbar</a:t>
            </a:r>
            <a:r>
              <a:rPr lang="fr-FR" dirty="0"/>
              <a:t> : IHM permettant de contrôler l’exécution d’un système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À venir</a:t>
            </a:r>
          </a:p>
          <a:p>
            <a:pPr lvl="1"/>
            <a:r>
              <a:rPr lang="fr-FR" dirty="0"/>
              <a:t>Links : Outil de visualisation d’un ensemble d’agents et de leurs relations</a:t>
            </a:r>
          </a:p>
          <a:p>
            <a:pPr lvl="1"/>
            <a:r>
              <a:rPr lang="fr-FR" dirty="0"/>
              <a:t>…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5595613"/>
            <a:ext cx="3923914" cy="1061095"/>
          </a:xfrm>
          <a:prstGeom prst="rect">
            <a:avLst/>
          </a:prstGeom>
        </p:spPr>
      </p:pic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Exemple</a:t>
            </a:r>
            <a:r>
              <a:rPr lang="en-US" dirty="0"/>
              <a:t> </a:t>
            </a:r>
            <a:r>
              <a:rPr lang="en-US" dirty="0" err="1"/>
              <a:t>d’utilisation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Diner des philosophes</a:t>
            </a:r>
          </a:p>
          <a:p>
            <a:pPr lvl="1"/>
            <a:r>
              <a:rPr lang="fr-FR" dirty="0"/>
              <a:t>X philosophes assis autour d’une table</a:t>
            </a:r>
          </a:p>
          <a:p>
            <a:pPr lvl="1"/>
            <a:r>
              <a:rPr lang="en-US" dirty="0"/>
              <a:t>X </a:t>
            </a:r>
            <a:r>
              <a:rPr lang="en-US" dirty="0" err="1"/>
              <a:t>fourchettes</a:t>
            </a:r>
            <a:r>
              <a:rPr lang="en-US" dirty="0"/>
              <a:t> sur la table</a:t>
            </a:r>
          </a:p>
          <a:p>
            <a:pPr lvl="1"/>
            <a:r>
              <a:rPr lang="en-US" dirty="0"/>
              <a:t>Pour manger,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leur</a:t>
            </a:r>
            <a:r>
              <a:rPr lang="en-US" dirty="0"/>
              <a:t> </a:t>
            </a:r>
            <a:r>
              <a:rPr lang="en-US" dirty="0" err="1"/>
              <a:t>faut</a:t>
            </a:r>
            <a:r>
              <a:rPr lang="en-US" dirty="0"/>
              <a:t> </a:t>
            </a:r>
            <a:r>
              <a:rPr lang="en-US" dirty="0" err="1"/>
              <a:t>deux</a:t>
            </a:r>
            <a:r>
              <a:rPr lang="en-US" dirty="0"/>
              <a:t> </a:t>
            </a:r>
            <a:r>
              <a:rPr lang="en-US" dirty="0" err="1"/>
              <a:t>fourchettes</a:t>
            </a:r>
            <a:endParaRPr lang="en-US" dirty="0"/>
          </a:p>
          <a:p>
            <a:pPr lvl="1"/>
            <a:r>
              <a:rPr lang="en-US" dirty="0" err="1"/>
              <a:t>Ils</a:t>
            </a:r>
            <a:r>
              <a:rPr lang="en-US" dirty="0"/>
              <a:t> </a:t>
            </a:r>
            <a:r>
              <a:rPr lang="en-US" dirty="0" err="1"/>
              <a:t>doivent</a:t>
            </a:r>
            <a:r>
              <a:rPr lang="en-US" dirty="0"/>
              <a:t> </a:t>
            </a:r>
            <a:r>
              <a:rPr lang="en-US" dirty="0" err="1"/>
              <a:t>tous</a:t>
            </a:r>
            <a:r>
              <a:rPr lang="en-US" dirty="0"/>
              <a:t> manger à </a:t>
            </a:r>
            <a:r>
              <a:rPr lang="en-US" dirty="0" err="1"/>
              <a:t>peu</a:t>
            </a:r>
            <a:r>
              <a:rPr lang="en-US" dirty="0"/>
              <a:t> </a:t>
            </a:r>
            <a:r>
              <a:rPr lang="en-US" dirty="0" err="1"/>
              <a:t>près</a:t>
            </a:r>
            <a:r>
              <a:rPr lang="en-US" dirty="0"/>
              <a:t> </a:t>
            </a:r>
            <a:r>
              <a:rPr lang="en-US" dirty="0" err="1"/>
              <a:t>autant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Problème</a:t>
            </a:r>
            <a:r>
              <a:rPr lang="en-US" dirty="0"/>
              <a:t>: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ils</a:t>
            </a:r>
            <a:r>
              <a:rPr lang="en-US" dirty="0"/>
              <a:t> </a:t>
            </a:r>
            <a:r>
              <a:rPr lang="en-US" dirty="0" err="1"/>
              <a:t>prennent</a:t>
            </a:r>
            <a:r>
              <a:rPr lang="en-US" dirty="0"/>
              <a:t> </a:t>
            </a:r>
            <a:r>
              <a:rPr lang="en-US" dirty="0" err="1"/>
              <a:t>tous</a:t>
            </a:r>
            <a:r>
              <a:rPr lang="en-US" dirty="0"/>
              <a:t> la </a:t>
            </a:r>
            <a:r>
              <a:rPr lang="en-US" dirty="0" err="1"/>
              <a:t>fourchette</a:t>
            </a:r>
            <a:r>
              <a:rPr lang="en-US" dirty="0"/>
              <a:t> à </a:t>
            </a:r>
            <a:r>
              <a:rPr lang="en-US" dirty="0" err="1"/>
              <a:t>leur</a:t>
            </a:r>
            <a:r>
              <a:rPr lang="en-US" dirty="0"/>
              <a:t> </a:t>
            </a:r>
            <a:r>
              <a:rPr lang="en-US" dirty="0" err="1"/>
              <a:t>droite</a:t>
            </a:r>
            <a:r>
              <a:rPr lang="en-US" dirty="0"/>
              <a:t>, </a:t>
            </a:r>
            <a:r>
              <a:rPr lang="en-US" dirty="0" err="1"/>
              <a:t>aucun</a:t>
            </a:r>
            <a:r>
              <a:rPr lang="en-US" dirty="0"/>
              <a:t> ne </a:t>
            </a:r>
            <a:r>
              <a:rPr lang="en-US" dirty="0" err="1"/>
              <a:t>peut</a:t>
            </a:r>
            <a:r>
              <a:rPr lang="en-US" dirty="0"/>
              <a:t> manger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6" name="Picture 2" descr="Image result for philosopher din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052943"/>
            <a:ext cx="4572000" cy="4738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7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Création</a:t>
            </a:r>
            <a:r>
              <a:rPr lang="en-US" dirty="0"/>
              <a:t> du </a:t>
            </a:r>
            <a:r>
              <a:rPr lang="en-US" dirty="0" err="1"/>
              <a:t>projet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/>
              <a:t>Création</a:t>
            </a:r>
            <a:r>
              <a:rPr lang="en-US" dirty="0"/>
              <a:t> du </a:t>
            </a:r>
            <a:r>
              <a:rPr lang="en-US" dirty="0" err="1"/>
              <a:t>projet</a:t>
            </a:r>
            <a:r>
              <a:rPr lang="en-US" dirty="0"/>
              <a:t> Java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Téléchargement</a:t>
            </a:r>
            <a:r>
              <a:rPr lang="en-US" dirty="0"/>
              <a:t> de la </a:t>
            </a:r>
            <a:r>
              <a:rPr lang="en-US" dirty="0" err="1"/>
              <a:t>librairie</a:t>
            </a:r>
            <a:r>
              <a:rPr lang="en-US" dirty="0"/>
              <a:t> (Amak-standalone.jar)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Ajout</a:t>
            </a:r>
            <a:r>
              <a:rPr lang="en-US" dirty="0"/>
              <a:t> de la </a:t>
            </a:r>
            <a:r>
              <a:rPr lang="en-US" dirty="0" err="1"/>
              <a:t>librairie</a:t>
            </a:r>
            <a:r>
              <a:rPr lang="en-US" dirty="0"/>
              <a:t> au </a:t>
            </a:r>
            <a:r>
              <a:rPr lang="en-US" dirty="0" err="1"/>
              <a:t>projet</a:t>
            </a:r>
            <a:r>
              <a:rPr lang="en-US" dirty="0"/>
              <a:t> eclipse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Clic</a:t>
            </a:r>
            <a:r>
              <a:rPr lang="en-US" dirty="0"/>
              <a:t> droit sur la </a:t>
            </a:r>
            <a:r>
              <a:rPr lang="en-US" dirty="0" err="1"/>
              <a:t>librairie</a:t>
            </a:r>
            <a:r>
              <a:rPr lang="en-US" dirty="0"/>
              <a:t>, build path -&gt; add to build path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2" descr="Image result for philosopher din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052943"/>
            <a:ext cx="4572000" cy="4738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2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Création</a:t>
            </a:r>
            <a:r>
              <a:rPr lang="en-US" dirty="0"/>
              <a:t> de </a:t>
            </a:r>
            <a:r>
              <a:rPr lang="en-US" dirty="0" err="1"/>
              <a:t>l’environnement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Table sur </a:t>
            </a:r>
            <a:r>
              <a:rPr lang="en-US" sz="3600" dirty="0" err="1"/>
              <a:t>laquelle</a:t>
            </a:r>
            <a:r>
              <a:rPr lang="en-US" sz="3600" dirty="0"/>
              <a:t> </a:t>
            </a:r>
            <a:r>
              <a:rPr lang="en-US" sz="3600" dirty="0" err="1"/>
              <a:t>il</a:t>
            </a:r>
            <a:r>
              <a:rPr lang="en-US" sz="3600" dirty="0"/>
              <a:t> y a des </a:t>
            </a:r>
            <a:r>
              <a:rPr lang="en-US" sz="3600" dirty="0" err="1"/>
              <a:t>fourchettes</a:t>
            </a:r>
            <a:endParaRPr lang="fr-FR" sz="360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670222" y="2005693"/>
            <a:ext cx="4906735" cy="4852307"/>
          </a:xfrm>
        </p:spPr>
        <p:txBody>
          <a:bodyPr>
            <a:noAutofit/>
          </a:bodyPr>
          <a:lstStyle/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</a:t>
            </a:r>
            <a:r>
              <a:rPr lang="fr-FR" b="1" dirty="0" err="1"/>
              <a:t>private</a:t>
            </a:r>
            <a:r>
              <a:rPr lang="fr-FR" b="1" dirty="0"/>
              <a:t> Fork[] forks;</a:t>
            </a:r>
          </a:p>
          <a:p>
            <a:pPr marL="0" indent="0">
              <a:lnSpc>
                <a:spcPct val="20000"/>
              </a:lnSpc>
              <a:buNone/>
            </a:pPr>
            <a:endParaRPr lang="fr-FR" b="1" dirty="0"/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@</a:t>
            </a:r>
            <a:r>
              <a:rPr lang="fr-FR" b="1" dirty="0" err="1"/>
              <a:t>Override</a:t>
            </a:r>
            <a:endParaRPr lang="fr-FR" b="1" dirty="0"/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public </a:t>
            </a:r>
            <a:r>
              <a:rPr lang="fr-FR" b="1" dirty="0" err="1"/>
              <a:t>void</a:t>
            </a:r>
            <a:r>
              <a:rPr lang="fr-FR" b="1" dirty="0"/>
              <a:t> </a:t>
            </a:r>
            <a:r>
              <a:rPr lang="fr-FR" b="1" dirty="0" err="1"/>
              <a:t>onInitialization</a:t>
            </a:r>
            <a:r>
              <a:rPr lang="fr-FR" b="1" dirty="0"/>
              <a:t>() {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    // Set 10 forks on the table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    forks = new Fork[10];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    for (</a:t>
            </a:r>
            <a:r>
              <a:rPr lang="fr-FR" b="1" dirty="0" err="1"/>
              <a:t>int</a:t>
            </a:r>
            <a:r>
              <a:rPr lang="fr-FR" b="1" dirty="0"/>
              <a:t> i = 0; i &lt; </a:t>
            </a:r>
            <a:r>
              <a:rPr lang="fr-FR" b="1" dirty="0" err="1"/>
              <a:t>forks.length</a:t>
            </a:r>
            <a:r>
              <a:rPr lang="fr-FR" b="1" dirty="0"/>
              <a:t>; i++)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        forks[i] = new Fork();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}</a:t>
            </a:r>
          </a:p>
          <a:p>
            <a:pPr marL="0" indent="0">
              <a:lnSpc>
                <a:spcPct val="20000"/>
              </a:lnSpc>
              <a:buNone/>
            </a:pPr>
            <a:endParaRPr lang="fr-FR" b="1" dirty="0"/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public Fork[] </a:t>
            </a:r>
            <a:r>
              <a:rPr lang="fr-FR" b="1" dirty="0" err="1"/>
              <a:t>getForks</a:t>
            </a:r>
            <a:r>
              <a:rPr lang="fr-FR" b="1" dirty="0"/>
              <a:t>() {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    return forks;</a:t>
            </a:r>
          </a:p>
          <a:p>
            <a:pPr marL="0" indent="0">
              <a:lnSpc>
                <a:spcPct val="20000"/>
              </a:lnSpc>
              <a:buNone/>
            </a:pPr>
            <a:r>
              <a:rPr lang="fr-FR" b="1" dirty="0"/>
              <a:t>    }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2" descr="Image result for philosopher din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9493" y="3191937"/>
            <a:ext cx="2892879" cy="299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81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Création</a:t>
            </a:r>
            <a:r>
              <a:rPr lang="en-US" dirty="0"/>
              <a:t> de la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fourchette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89165" y="2250622"/>
            <a:ext cx="4572000" cy="859972"/>
          </a:xfrm>
        </p:spPr>
        <p:txBody>
          <a:bodyPr>
            <a:normAutofit/>
          </a:bodyPr>
          <a:lstStyle/>
          <a:p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fourchette</a:t>
            </a:r>
            <a:r>
              <a:rPr lang="en-US" dirty="0"/>
              <a:t> </a:t>
            </a:r>
            <a:r>
              <a:rPr lang="en-US" dirty="0" err="1"/>
              <a:t>peut</a:t>
            </a:r>
            <a:r>
              <a:rPr lang="en-US" dirty="0"/>
              <a:t> </a:t>
            </a:r>
            <a:r>
              <a:rPr lang="en-US" dirty="0" err="1"/>
              <a:t>être</a:t>
            </a:r>
            <a:r>
              <a:rPr lang="en-US" dirty="0"/>
              <a:t> </a:t>
            </a:r>
            <a:r>
              <a:rPr lang="en-US" dirty="0" err="1"/>
              <a:t>prise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relachée</a:t>
            </a:r>
            <a:r>
              <a:rPr lang="en-US" dirty="0"/>
              <a:t> par un philosophe</a:t>
            </a:r>
            <a:endParaRPr lang="fr-FR" dirty="0"/>
          </a:p>
        </p:txBody>
      </p:sp>
      <p:sp>
        <p:nvSpPr>
          <p:cNvPr id="5" name="Espace réservé du contenu 3"/>
          <p:cNvSpPr txBox="1">
            <a:spLocks/>
          </p:cNvSpPr>
          <p:nvPr/>
        </p:nvSpPr>
        <p:spPr>
          <a:xfrm>
            <a:off x="5527221" y="1981200"/>
            <a:ext cx="6188529" cy="41991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 err="1"/>
              <a:t>private</a:t>
            </a:r>
            <a:r>
              <a:rPr lang="fr-FR" sz="1600" b="1" dirty="0"/>
              <a:t> Philosopher </a:t>
            </a:r>
            <a:r>
              <a:rPr lang="fr-FR" sz="1600" b="1" dirty="0" err="1"/>
              <a:t>takenBy</a:t>
            </a:r>
            <a:r>
              <a:rPr lang="fr-FR" sz="1600" b="1" dirty="0"/>
              <a:t>;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public </a:t>
            </a:r>
            <a:r>
              <a:rPr lang="fr-FR" sz="1600" b="1" dirty="0" err="1"/>
              <a:t>synchronized</a:t>
            </a:r>
            <a:r>
              <a:rPr lang="fr-FR" sz="1600" b="1" dirty="0"/>
              <a:t> </a:t>
            </a:r>
            <a:r>
              <a:rPr lang="fr-FR" sz="1600" b="1" dirty="0" err="1"/>
              <a:t>boolean</a:t>
            </a:r>
            <a:r>
              <a:rPr lang="fr-FR" sz="1600" b="1" dirty="0"/>
              <a:t> </a:t>
            </a:r>
            <a:r>
              <a:rPr lang="fr-FR" sz="1600" b="1" dirty="0" err="1"/>
              <a:t>tryTake</a:t>
            </a:r>
            <a:r>
              <a:rPr lang="fr-FR" sz="1600" b="1" dirty="0"/>
              <a:t>(Philosopher </a:t>
            </a:r>
            <a:r>
              <a:rPr lang="fr-FR" sz="1600" b="1" dirty="0" err="1"/>
              <a:t>asker</a:t>
            </a:r>
            <a:r>
              <a:rPr lang="fr-FR" sz="1600" b="1" dirty="0"/>
              <a:t>) {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if (</a:t>
            </a:r>
            <a:r>
              <a:rPr lang="fr-FR" sz="1600" b="1" dirty="0" err="1"/>
              <a:t>takenBy</a:t>
            </a:r>
            <a:r>
              <a:rPr lang="fr-FR" sz="1600" b="1" dirty="0"/>
              <a:t> != </a:t>
            </a:r>
            <a:r>
              <a:rPr lang="fr-FR" sz="1600" b="1" dirty="0" err="1"/>
              <a:t>null</a:t>
            </a:r>
            <a:r>
              <a:rPr lang="fr-FR" sz="1600" b="1" dirty="0"/>
              <a:t>)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    return false;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</a:t>
            </a:r>
            <a:r>
              <a:rPr lang="fr-FR" sz="1600" b="1" dirty="0" err="1"/>
              <a:t>takenBy</a:t>
            </a:r>
            <a:r>
              <a:rPr lang="fr-FR" sz="1600" b="1" dirty="0"/>
              <a:t> = </a:t>
            </a:r>
            <a:r>
              <a:rPr lang="fr-FR" sz="1600" b="1" dirty="0" err="1"/>
              <a:t>asker</a:t>
            </a:r>
            <a:r>
              <a:rPr lang="fr-FR" sz="1600" b="1" dirty="0"/>
              <a:t>;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return </a:t>
            </a:r>
            <a:r>
              <a:rPr lang="fr-FR" sz="1600" b="1" dirty="0" err="1"/>
              <a:t>true</a:t>
            </a:r>
            <a:r>
              <a:rPr lang="fr-FR" sz="1600" b="1" dirty="0"/>
              <a:t>;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}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public </a:t>
            </a:r>
            <a:r>
              <a:rPr lang="fr-FR" sz="1600" b="1" dirty="0" err="1"/>
              <a:t>synchronized</a:t>
            </a:r>
            <a:r>
              <a:rPr lang="fr-FR" sz="1600" b="1" dirty="0"/>
              <a:t> </a:t>
            </a:r>
            <a:r>
              <a:rPr lang="fr-FR" sz="1600" b="1" dirty="0" err="1"/>
              <a:t>void</a:t>
            </a:r>
            <a:r>
              <a:rPr lang="fr-FR" sz="1600" b="1" dirty="0"/>
              <a:t> release(Philosopher </a:t>
            </a:r>
            <a:r>
              <a:rPr lang="fr-FR" sz="1600" b="1" dirty="0" err="1"/>
              <a:t>asker</a:t>
            </a:r>
            <a:r>
              <a:rPr lang="fr-FR" sz="1600" b="1" dirty="0"/>
              <a:t>) {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if (</a:t>
            </a:r>
            <a:r>
              <a:rPr lang="fr-FR" sz="1600" b="1" dirty="0" err="1"/>
              <a:t>takenBy</a:t>
            </a:r>
            <a:r>
              <a:rPr lang="fr-FR" sz="1600" b="1" dirty="0"/>
              <a:t> == </a:t>
            </a:r>
            <a:r>
              <a:rPr lang="fr-FR" sz="1600" b="1" dirty="0" err="1"/>
              <a:t>asker</a:t>
            </a:r>
            <a:r>
              <a:rPr lang="fr-FR" sz="1600" b="1" dirty="0"/>
              <a:t>) {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    </a:t>
            </a:r>
            <a:r>
              <a:rPr lang="fr-FR" sz="1600" b="1" dirty="0" err="1"/>
              <a:t>takenBy</a:t>
            </a:r>
            <a:r>
              <a:rPr lang="fr-FR" sz="1600" b="1" dirty="0"/>
              <a:t> = </a:t>
            </a:r>
            <a:r>
              <a:rPr lang="fr-FR" sz="1600" b="1" dirty="0" err="1"/>
              <a:t>null</a:t>
            </a:r>
            <a:r>
              <a:rPr lang="fr-FR" sz="1600" b="1" dirty="0"/>
              <a:t>;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    }</a:t>
            </a:r>
          </a:p>
          <a:p>
            <a:pPr marL="0" indent="0">
              <a:lnSpc>
                <a:spcPct val="40000"/>
              </a:lnSpc>
              <a:buFont typeface="Arial" pitchFamily="34" charset="0"/>
              <a:buNone/>
            </a:pPr>
            <a:r>
              <a:rPr lang="fr-FR" sz="1600" b="1" dirty="0"/>
              <a:t>    }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14</a:t>
            </a:fld>
            <a:endParaRPr lang="en-US"/>
          </a:p>
        </p:txBody>
      </p:sp>
      <p:pic>
        <p:nvPicPr>
          <p:cNvPr id="11" name="Picture 2" descr="Image result for philosopher din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9493" y="3191937"/>
            <a:ext cx="2892879" cy="299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949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Création</a:t>
            </a:r>
            <a:r>
              <a:rPr lang="en-US" dirty="0"/>
              <a:t> du SMA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Méthode</a:t>
            </a:r>
            <a:r>
              <a:rPr lang="en-US" dirty="0"/>
              <a:t> de creation des agents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439848" y="618051"/>
            <a:ext cx="6633411" cy="5717436"/>
          </a:xfrm>
        </p:spPr>
        <p:txBody>
          <a:bodyPr>
            <a:noAutofit/>
          </a:bodyPr>
          <a:lstStyle/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@</a:t>
            </a:r>
            <a:r>
              <a:rPr lang="fr-FR" sz="900" b="1" dirty="0" err="1"/>
              <a:t>Override</a:t>
            </a:r>
            <a:endParaRPr lang="fr-FR" sz="900" b="1" dirty="0"/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</a:t>
            </a:r>
            <a:r>
              <a:rPr lang="fr-FR" sz="900" b="1" dirty="0" err="1"/>
              <a:t>protected</a:t>
            </a:r>
            <a:r>
              <a:rPr lang="fr-FR" sz="900" b="1" dirty="0"/>
              <a:t> </a:t>
            </a:r>
            <a:r>
              <a:rPr lang="fr-FR" sz="900" b="1" dirty="0" err="1"/>
              <a:t>void</a:t>
            </a:r>
            <a:r>
              <a:rPr lang="fr-FR" sz="900" b="1" dirty="0"/>
              <a:t> </a:t>
            </a:r>
            <a:r>
              <a:rPr lang="fr-FR" sz="900" b="1" dirty="0" err="1"/>
              <a:t>onInitialAgentsCreation</a:t>
            </a:r>
            <a:r>
              <a:rPr lang="fr-FR" sz="900" b="1" dirty="0"/>
              <a:t>() {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Philosopher[] p = new Philosopher[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().</a:t>
            </a:r>
            <a:r>
              <a:rPr lang="fr-FR" sz="900" b="1" dirty="0" err="1"/>
              <a:t>length</a:t>
            </a:r>
            <a:r>
              <a:rPr lang="fr-FR" sz="900" b="1" dirty="0"/>
              <a:t>];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//</a:t>
            </a:r>
            <a:r>
              <a:rPr lang="fr-FR" sz="900" b="1" dirty="0" err="1"/>
              <a:t>Create</a:t>
            </a:r>
            <a:r>
              <a:rPr lang="fr-FR" sz="900" b="1" dirty="0"/>
              <a:t> one agent per fork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for (</a:t>
            </a:r>
            <a:r>
              <a:rPr lang="fr-FR" sz="900" b="1" dirty="0" err="1"/>
              <a:t>int</a:t>
            </a:r>
            <a:r>
              <a:rPr lang="fr-FR" sz="900" b="1" dirty="0"/>
              <a:t> i=0;i&lt;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().length-1;i++) {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    p[i] =new Philosopher(i, </a:t>
            </a:r>
            <a:r>
              <a:rPr lang="fr-FR" sz="900" b="1" dirty="0" err="1"/>
              <a:t>this</a:t>
            </a:r>
            <a:r>
              <a:rPr lang="fr-FR" sz="900" b="1" dirty="0"/>
              <a:t>, 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()[i], 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()[i+1]);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}</a:t>
            </a:r>
          </a:p>
          <a:p>
            <a:pPr marL="0" indent="0">
              <a:lnSpc>
                <a:spcPct val="40000"/>
              </a:lnSpc>
              <a:buNone/>
            </a:pPr>
            <a:endParaRPr lang="fr-FR" sz="900" b="1" dirty="0"/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//Let the last philosopher </a:t>
            </a:r>
            <a:r>
              <a:rPr lang="fr-FR" sz="900" b="1" dirty="0" err="1"/>
              <a:t>takes</a:t>
            </a:r>
            <a:r>
              <a:rPr lang="fr-FR" sz="900" b="1" dirty="0"/>
              <a:t> the first fork (round table) 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p[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().length-1] = new Philosopher(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().length-1, </a:t>
            </a:r>
            <a:r>
              <a:rPr lang="fr-FR" sz="900" b="1" dirty="0" err="1"/>
              <a:t>this</a:t>
            </a:r>
            <a:r>
              <a:rPr lang="fr-FR" sz="900" b="1" dirty="0"/>
              <a:t>,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()[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().length-1], </a:t>
            </a:r>
            <a:r>
              <a:rPr lang="fr-FR" sz="900" b="1" dirty="0" err="1"/>
              <a:t>getEnvironment</a:t>
            </a:r>
            <a:r>
              <a:rPr lang="fr-FR" sz="900" b="1" dirty="0"/>
              <a:t>().</a:t>
            </a:r>
            <a:r>
              <a:rPr lang="fr-FR" sz="900" b="1" dirty="0" err="1"/>
              <a:t>getForks</a:t>
            </a:r>
            <a:r>
              <a:rPr lang="fr-FR" sz="900" b="1" dirty="0"/>
              <a:t>()[0]);</a:t>
            </a:r>
          </a:p>
          <a:p>
            <a:pPr marL="0" indent="0">
              <a:lnSpc>
                <a:spcPct val="40000"/>
              </a:lnSpc>
              <a:buNone/>
            </a:pPr>
            <a:endParaRPr lang="fr-FR" sz="900" b="1" dirty="0"/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//</a:t>
            </a:r>
            <a:r>
              <a:rPr lang="fr-FR" sz="900" b="1" dirty="0" err="1"/>
              <a:t>Add</a:t>
            </a:r>
            <a:r>
              <a:rPr lang="fr-FR" sz="900" b="1" dirty="0"/>
              <a:t> </a:t>
            </a:r>
            <a:r>
              <a:rPr lang="fr-FR" sz="900" b="1" dirty="0" err="1"/>
              <a:t>neighborhood</a:t>
            </a:r>
            <a:endParaRPr lang="fr-FR" sz="900" b="1" dirty="0"/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for (</a:t>
            </a:r>
            <a:r>
              <a:rPr lang="fr-FR" sz="900" b="1" dirty="0" err="1"/>
              <a:t>int</a:t>
            </a:r>
            <a:r>
              <a:rPr lang="fr-FR" sz="900" b="1" dirty="0"/>
              <a:t> i=1;i&lt;</a:t>
            </a:r>
            <a:r>
              <a:rPr lang="fr-FR" sz="900" b="1" dirty="0" err="1"/>
              <a:t>p.length;i</a:t>
            </a:r>
            <a:r>
              <a:rPr lang="fr-FR" sz="900" b="1" dirty="0"/>
              <a:t>++) {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    p[i].</a:t>
            </a:r>
            <a:r>
              <a:rPr lang="fr-FR" sz="900" b="1" dirty="0" err="1"/>
              <a:t>addNeighbor</a:t>
            </a:r>
            <a:r>
              <a:rPr lang="fr-FR" sz="900" b="1" dirty="0"/>
              <a:t>(p[i-1]);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    p[i-1].</a:t>
            </a:r>
            <a:r>
              <a:rPr lang="fr-FR" sz="900" b="1" dirty="0" err="1"/>
              <a:t>addNeighbor</a:t>
            </a:r>
            <a:r>
              <a:rPr lang="fr-FR" sz="900" b="1" dirty="0"/>
              <a:t>(p[i]);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}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p[0].</a:t>
            </a:r>
            <a:r>
              <a:rPr lang="fr-FR" sz="900" b="1" dirty="0" err="1"/>
              <a:t>addNeighbor</a:t>
            </a:r>
            <a:r>
              <a:rPr lang="fr-FR" sz="900" b="1" dirty="0"/>
              <a:t>(p[p.length-1]);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    p[p.length-1].</a:t>
            </a:r>
            <a:r>
              <a:rPr lang="fr-FR" sz="900" b="1" dirty="0" err="1"/>
              <a:t>addNeighbor</a:t>
            </a:r>
            <a:r>
              <a:rPr lang="fr-FR" sz="900" b="1" dirty="0"/>
              <a:t>(p[0]);</a:t>
            </a:r>
          </a:p>
          <a:p>
            <a:pPr marL="0" indent="0">
              <a:lnSpc>
                <a:spcPct val="40000"/>
              </a:lnSpc>
              <a:buNone/>
            </a:pPr>
            <a:r>
              <a:rPr lang="fr-FR" sz="900" b="1" dirty="0"/>
              <a:t>    }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15</a:t>
            </a:fld>
            <a:endParaRPr lang="en-US"/>
          </a:p>
        </p:txBody>
      </p:sp>
      <p:pic>
        <p:nvPicPr>
          <p:cNvPr id="9" name="Picture 2" descr="Image result for philosopher din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9493" y="3191937"/>
            <a:ext cx="2892879" cy="299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78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Création</a:t>
            </a:r>
            <a:r>
              <a:rPr lang="en-US" dirty="0"/>
              <a:t> de </a:t>
            </a:r>
            <a:r>
              <a:rPr lang="en-US" dirty="0" err="1"/>
              <a:t>l’agent</a:t>
            </a:r>
            <a:r>
              <a:rPr lang="en-US" dirty="0"/>
              <a:t> philosophe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28864" y="1981199"/>
            <a:ext cx="3368842" cy="3810001"/>
          </a:xfrm>
        </p:spPr>
        <p:txBody>
          <a:bodyPr>
            <a:normAutofit fontScale="70000" lnSpcReduction="20000"/>
          </a:bodyPr>
          <a:lstStyle/>
          <a:p>
            <a:r>
              <a:rPr lang="en-US" sz="2400" dirty="0" err="1"/>
              <a:t>Comportement</a:t>
            </a:r>
            <a:r>
              <a:rPr lang="en-US" sz="2400" dirty="0"/>
              <a:t> de </a:t>
            </a:r>
            <a:r>
              <a:rPr lang="en-US" sz="2400" dirty="0" err="1"/>
              <a:t>l’agent</a:t>
            </a:r>
            <a:endParaRPr lang="en-US" sz="2400" dirty="0"/>
          </a:p>
          <a:p>
            <a:r>
              <a:rPr lang="en-US" sz="2400" dirty="0" err="1"/>
              <a:t>Calcul</a:t>
            </a:r>
            <a:r>
              <a:rPr lang="en-US" sz="2400" dirty="0"/>
              <a:t> de la </a:t>
            </a:r>
            <a:r>
              <a:rPr lang="en-US" sz="2400" dirty="0" err="1"/>
              <a:t>criticité</a:t>
            </a:r>
            <a:endParaRPr lang="en-US" sz="2400" dirty="0"/>
          </a:p>
          <a:p>
            <a:r>
              <a:rPr lang="en-US" sz="2400" dirty="0" err="1"/>
              <a:t>Affichage</a:t>
            </a:r>
            <a:r>
              <a:rPr lang="en-US" sz="2400" dirty="0"/>
              <a:t> </a:t>
            </a:r>
            <a:r>
              <a:rPr lang="en-US" sz="2400" dirty="0" err="1"/>
              <a:t>d’une</a:t>
            </a:r>
            <a:r>
              <a:rPr lang="en-US" sz="2400" dirty="0"/>
              <a:t> information</a:t>
            </a:r>
            <a:endParaRPr lang="fr-FR" sz="240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261810" y="1981198"/>
            <a:ext cx="6761747" cy="381000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 err="1"/>
              <a:t>protected</a:t>
            </a:r>
            <a:r>
              <a:rPr lang="fr-FR" b="1" dirty="0"/>
              <a:t> double </a:t>
            </a:r>
            <a:r>
              <a:rPr lang="fr-FR" b="1" dirty="0" err="1"/>
              <a:t>computeCriticality</a:t>
            </a:r>
            <a:r>
              <a:rPr lang="fr-FR" b="1" dirty="0"/>
              <a:t>() {</a:t>
            </a:r>
          </a:p>
          <a:p>
            <a:pPr marL="0" indent="0">
              <a:buNone/>
            </a:pPr>
            <a:r>
              <a:rPr lang="en-US" b="1" dirty="0"/>
              <a:t>   	return hunger;</a:t>
            </a:r>
          </a:p>
          <a:p>
            <a:pPr marL="0" indent="0">
              <a:buNone/>
            </a:pPr>
            <a:r>
              <a:rPr lang="en-US" b="1" dirty="0"/>
              <a:t>}</a:t>
            </a:r>
          </a:p>
          <a:p>
            <a:pPr marL="0" indent="0">
              <a:buNone/>
            </a:pPr>
            <a:r>
              <a:rPr lang="fr-FR" b="1" dirty="0" err="1"/>
              <a:t>protected</a:t>
            </a:r>
            <a:r>
              <a:rPr lang="fr-FR" b="1" dirty="0"/>
              <a:t> </a:t>
            </a:r>
            <a:r>
              <a:rPr lang="fr-FR" b="1" dirty="0" err="1"/>
              <a:t>void</a:t>
            </a:r>
            <a:r>
              <a:rPr lang="fr-FR" b="1" dirty="0"/>
              <a:t> </a:t>
            </a:r>
            <a:r>
              <a:rPr lang="fr-FR" b="1" dirty="0" err="1"/>
              <a:t>onPerceiveDecideAct</a:t>
            </a:r>
            <a:r>
              <a:rPr lang="fr-FR" b="1" dirty="0"/>
              <a:t>() {</a:t>
            </a:r>
          </a:p>
          <a:p>
            <a:pPr marL="0" indent="0">
              <a:buNone/>
            </a:pPr>
            <a:r>
              <a:rPr lang="en-US" b="1" dirty="0"/>
              <a:t>…</a:t>
            </a:r>
          </a:p>
          <a:p>
            <a:pPr marL="0" indent="0">
              <a:buNone/>
            </a:pPr>
            <a:r>
              <a:rPr lang="en-US" b="1" dirty="0"/>
              <a:t>}</a:t>
            </a:r>
          </a:p>
          <a:p>
            <a:pPr marL="0" indent="0">
              <a:buNone/>
            </a:pPr>
            <a:r>
              <a:rPr lang="fr-FR" b="1" dirty="0"/>
              <a:t> </a:t>
            </a:r>
            <a:r>
              <a:rPr lang="fr-FR" b="1" dirty="0" err="1"/>
              <a:t>protected</a:t>
            </a:r>
            <a:r>
              <a:rPr lang="fr-FR" b="1" dirty="0"/>
              <a:t> </a:t>
            </a:r>
            <a:r>
              <a:rPr lang="fr-FR" b="1" dirty="0" err="1"/>
              <a:t>void</a:t>
            </a:r>
            <a:r>
              <a:rPr lang="fr-FR" b="1" dirty="0"/>
              <a:t> </a:t>
            </a:r>
            <a:r>
              <a:rPr lang="fr-FR" b="1" dirty="0" err="1"/>
              <a:t>onUpdateRender</a:t>
            </a:r>
            <a:r>
              <a:rPr lang="fr-FR" b="1" dirty="0"/>
              <a:t>() {</a:t>
            </a:r>
          </a:p>
          <a:p>
            <a:pPr marL="0" indent="0">
              <a:buNone/>
            </a:pPr>
            <a:r>
              <a:rPr lang="fr-FR" b="1" dirty="0"/>
              <a:t>        </a:t>
            </a:r>
            <a:r>
              <a:rPr lang="fr-FR" b="1" dirty="0" err="1"/>
              <a:t>LxPlot.getChart</a:t>
            </a:r>
            <a:r>
              <a:rPr lang="fr-FR" b="1" dirty="0"/>
              <a:t>("</a:t>
            </a:r>
            <a:r>
              <a:rPr lang="fr-FR" b="1" dirty="0" err="1"/>
              <a:t>Eaten</a:t>
            </a:r>
            <a:r>
              <a:rPr lang="fr-FR" b="1" dirty="0"/>
              <a:t> </a:t>
            </a:r>
            <a:r>
              <a:rPr lang="fr-FR" b="1" dirty="0" err="1"/>
              <a:t>Pastas</a:t>
            </a:r>
            <a:r>
              <a:rPr lang="fr-FR" b="1" dirty="0"/>
              <a:t>", </a:t>
            </a:r>
            <a:r>
              <a:rPr lang="fr-FR" b="1" dirty="0" err="1"/>
              <a:t>ChartType.BAR</a:t>
            </a:r>
            <a:r>
              <a:rPr lang="fr-FR" b="1" dirty="0"/>
              <a:t>, false).</a:t>
            </a:r>
            <a:r>
              <a:rPr lang="fr-FR" b="1" dirty="0" err="1"/>
              <a:t>add</a:t>
            </a:r>
            <a:r>
              <a:rPr lang="fr-FR" b="1" dirty="0"/>
              <a:t>(id, </a:t>
            </a:r>
            <a:r>
              <a:rPr lang="fr-FR" b="1" dirty="0" err="1"/>
              <a:t>eatenPastas</a:t>
            </a:r>
            <a:r>
              <a:rPr lang="fr-FR" b="1" dirty="0"/>
              <a:t>);</a:t>
            </a:r>
          </a:p>
          <a:p>
            <a:pPr marL="0" indent="0">
              <a:buNone/>
            </a:pPr>
            <a:r>
              <a:rPr lang="fr-FR" b="1" dirty="0"/>
              <a:t>    }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01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Lancement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95400" y="3248526"/>
            <a:ext cx="9252284" cy="962527"/>
          </a:xfrm>
        </p:spPr>
        <p:txBody>
          <a:bodyPr/>
          <a:lstStyle/>
          <a:p>
            <a:pPr marL="0" indent="0">
              <a:buNone/>
            </a:pPr>
            <a:r>
              <a:rPr lang="fr-FR" dirty="0" err="1"/>
              <a:t>TableEnvironment</a:t>
            </a:r>
            <a:r>
              <a:rPr lang="fr-FR" dirty="0"/>
              <a:t> </a:t>
            </a:r>
            <a:r>
              <a:rPr lang="fr-FR" dirty="0" err="1"/>
              <a:t>env</a:t>
            </a:r>
            <a:r>
              <a:rPr lang="fr-FR" dirty="0"/>
              <a:t> = new </a:t>
            </a:r>
            <a:r>
              <a:rPr lang="fr-FR" dirty="0" err="1"/>
              <a:t>TableEnvironment</a:t>
            </a:r>
            <a:r>
              <a:rPr lang="fr-FR" dirty="0"/>
              <a:t>();</a:t>
            </a:r>
          </a:p>
          <a:p>
            <a:pPr marL="0" indent="0">
              <a:buNone/>
            </a:pPr>
            <a:r>
              <a:rPr lang="fr-FR" dirty="0"/>
              <a:t>new </a:t>
            </a:r>
            <a:r>
              <a:rPr lang="fr-FR" dirty="0" err="1"/>
              <a:t>MyAMAS</a:t>
            </a:r>
            <a:r>
              <a:rPr lang="fr-FR" dirty="0"/>
              <a:t>(</a:t>
            </a:r>
            <a:r>
              <a:rPr lang="fr-FR" dirty="0" err="1"/>
              <a:t>env</a:t>
            </a:r>
            <a:r>
              <a:rPr lang="fr-FR" dirty="0"/>
              <a:t>);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429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710906-08E0-5645-8957-04A3146D7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613747"/>
          </a:xfrm>
        </p:spPr>
        <p:txBody>
          <a:bodyPr/>
          <a:lstStyle/>
          <a:p>
            <a:r>
              <a:rPr lang="fr-FR" dirty="0"/>
              <a:t>VUI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B5CBA7-E699-C14C-86AF-6AEEF2D5E9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3040" y="1117601"/>
            <a:ext cx="5862320" cy="46736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fr-FR" sz="1400" dirty="0"/>
              <a:t>public class </a:t>
            </a:r>
            <a:r>
              <a:rPr lang="fr-FR" sz="1400" dirty="0" err="1"/>
              <a:t>AntExample</a:t>
            </a:r>
            <a:r>
              <a:rPr lang="fr-FR" sz="1400" dirty="0"/>
              <a:t> </a:t>
            </a:r>
            <a:r>
              <a:rPr lang="fr-FR" sz="1400" dirty="0" err="1"/>
              <a:t>extends</a:t>
            </a:r>
            <a:r>
              <a:rPr lang="fr-FR" sz="1400" dirty="0"/>
              <a:t> Agent&lt;</a:t>
            </a:r>
            <a:r>
              <a:rPr lang="fr-FR" sz="1400" dirty="0" err="1"/>
              <a:t>AntHillExample</a:t>
            </a:r>
            <a:r>
              <a:rPr lang="fr-FR" sz="1400" dirty="0"/>
              <a:t>, </a:t>
            </a:r>
            <a:r>
              <a:rPr lang="fr-FR" sz="1400" dirty="0" err="1"/>
              <a:t>WorldExample</a:t>
            </a:r>
            <a:r>
              <a:rPr lang="fr-FR" sz="1400" dirty="0"/>
              <a:t>&gt; {</a:t>
            </a:r>
          </a:p>
          <a:p>
            <a:pPr marL="228600" lvl="1" indent="0">
              <a:buNone/>
            </a:pPr>
            <a:r>
              <a:rPr lang="fr-FR" sz="1200" dirty="0" err="1"/>
              <a:t>private</a:t>
            </a:r>
            <a:r>
              <a:rPr lang="fr-FR" sz="1200" dirty="0"/>
              <a:t> double dx = 0,dy = 0;</a:t>
            </a:r>
          </a:p>
          <a:p>
            <a:pPr marL="228600" lvl="1" indent="0">
              <a:buNone/>
            </a:pPr>
            <a:r>
              <a:rPr lang="fr-FR" sz="1200" dirty="0" err="1"/>
              <a:t>private</a:t>
            </a:r>
            <a:r>
              <a:rPr lang="fr-FR" sz="1200" dirty="0"/>
              <a:t> double angle = </a:t>
            </a:r>
            <a:r>
              <a:rPr lang="fr-FR" sz="1200" dirty="0" err="1"/>
              <a:t>Math.random</a:t>
            </a:r>
            <a:r>
              <a:rPr lang="fr-FR" sz="1200" dirty="0"/>
              <a:t>() * </a:t>
            </a:r>
            <a:r>
              <a:rPr lang="fr-FR" sz="1200" dirty="0" err="1"/>
              <a:t>Math.PI</a:t>
            </a:r>
            <a:r>
              <a:rPr lang="fr-FR" sz="1200" dirty="0"/>
              <a:t> * 2;</a:t>
            </a:r>
          </a:p>
          <a:p>
            <a:pPr marL="228600" lvl="1" indent="0">
              <a:buNone/>
            </a:pPr>
            <a:r>
              <a:rPr lang="fr-FR" sz="1200" dirty="0" err="1"/>
              <a:t>private</a:t>
            </a:r>
            <a:r>
              <a:rPr lang="fr-FR" sz="1200" dirty="0"/>
              <a:t> </a:t>
            </a:r>
            <a:r>
              <a:rPr lang="fr-FR" sz="1200" dirty="0" err="1"/>
              <a:t>DrawableImage</a:t>
            </a:r>
            <a:r>
              <a:rPr lang="fr-FR" sz="1200" dirty="0"/>
              <a:t> image;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/>
              <a:t>@</a:t>
            </a:r>
            <a:r>
              <a:rPr lang="fr-FR" sz="1200" dirty="0" err="1"/>
              <a:t>Override</a:t>
            </a:r>
            <a:endParaRPr lang="fr-FR" sz="1200" dirty="0"/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 err="1"/>
              <a:t>protected</a:t>
            </a:r>
            <a:r>
              <a:rPr lang="fr-FR" sz="1200" dirty="0"/>
              <a:t> </a:t>
            </a:r>
            <a:r>
              <a:rPr lang="fr-FR" sz="1200" dirty="0" err="1"/>
              <a:t>void</a:t>
            </a:r>
            <a:r>
              <a:rPr lang="fr-FR" sz="1200" dirty="0"/>
              <a:t> </a:t>
            </a:r>
            <a:r>
              <a:rPr lang="fr-FR" sz="1200" dirty="0" err="1"/>
              <a:t>onRenderingInitialization</a:t>
            </a:r>
            <a:r>
              <a:rPr lang="fr-FR" sz="1200" dirty="0"/>
              <a:t>() {</a:t>
            </a:r>
          </a:p>
          <a:p>
            <a:pPr marL="457200" lvl="2" indent="0">
              <a:lnSpc>
                <a:spcPct val="100000"/>
              </a:lnSpc>
              <a:buNone/>
            </a:pPr>
            <a:r>
              <a:rPr lang="fr-FR" sz="1100" dirty="0"/>
              <a:t>image = </a:t>
            </a:r>
            <a:r>
              <a:rPr lang="fr-FR" sz="1100" dirty="0" err="1"/>
              <a:t>VUI.get</a:t>
            </a:r>
            <a:r>
              <a:rPr lang="fr-FR" sz="1100" dirty="0"/>
              <a:t>().</a:t>
            </a:r>
            <a:r>
              <a:rPr lang="fr-FR" sz="1100" dirty="0" err="1"/>
              <a:t>createImage</a:t>
            </a:r>
            <a:r>
              <a:rPr lang="fr-FR" sz="1100" dirty="0"/>
              <a:t>(dx, </a:t>
            </a:r>
            <a:r>
              <a:rPr lang="fr-FR" sz="1100" dirty="0" err="1"/>
              <a:t>dy</a:t>
            </a:r>
            <a:r>
              <a:rPr lang="fr-FR" sz="1100" dirty="0"/>
              <a:t>, "</a:t>
            </a:r>
            <a:r>
              <a:rPr lang="fr-FR" sz="1100" dirty="0" err="1"/>
              <a:t>Resources</a:t>
            </a:r>
            <a:r>
              <a:rPr lang="fr-FR" sz="1100" dirty="0"/>
              <a:t>/</a:t>
            </a:r>
            <a:r>
              <a:rPr lang="fr-FR" sz="1100" dirty="0" err="1"/>
              <a:t>ant.png</a:t>
            </a:r>
            <a:r>
              <a:rPr lang="fr-FR" sz="1100" dirty="0"/>
              <a:t>");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/>
              <a:t>}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/>
              <a:t>@</a:t>
            </a:r>
            <a:r>
              <a:rPr lang="fr-FR" sz="1200" dirty="0" err="1"/>
              <a:t>Override</a:t>
            </a:r>
            <a:endParaRPr lang="fr-FR" sz="1200" dirty="0"/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 err="1"/>
              <a:t>protected</a:t>
            </a:r>
            <a:r>
              <a:rPr lang="fr-FR" sz="1200" dirty="0"/>
              <a:t> </a:t>
            </a:r>
            <a:r>
              <a:rPr lang="fr-FR" sz="1200" dirty="0" err="1"/>
              <a:t>void</a:t>
            </a:r>
            <a:r>
              <a:rPr lang="fr-FR" sz="1200" dirty="0"/>
              <a:t> </a:t>
            </a:r>
            <a:r>
              <a:rPr lang="fr-FR" sz="1200" dirty="0" err="1"/>
              <a:t>onUpdateRender</a:t>
            </a:r>
            <a:r>
              <a:rPr lang="fr-FR" sz="1200" dirty="0"/>
              <a:t>() {</a:t>
            </a:r>
          </a:p>
          <a:p>
            <a:pPr marL="457200" lvl="2" indent="0">
              <a:lnSpc>
                <a:spcPct val="100000"/>
              </a:lnSpc>
              <a:buNone/>
            </a:pPr>
            <a:r>
              <a:rPr lang="fr-FR" sz="1100" dirty="0" err="1"/>
              <a:t>image.move</a:t>
            </a:r>
            <a:r>
              <a:rPr lang="fr-FR" sz="1100" dirty="0"/>
              <a:t>(dx, </a:t>
            </a:r>
            <a:r>
              <a:rPr lang="fr-FR" sz="1100" dirty="0" err="1"/>
              <a:t>dy</a:t>
            </a:r>
            <a:r>
              <a:rPr lang="fr-FR" sz="1100" dirty="0"/>
              <a:t>);</a:t>
            </a:r>
          </a:p>
          <a:p>
            <a:pPr marL="457200" lvl="2" indent="0">
              <a:lnSpc>
                <a:spcPct val="100000"/>
              </a:lnSpc>
              <a:buNone/>
            </a:pPr>
            <a:r>
              <a:rPr lang="fr-FR" sz="1100" dirty="0" err="1"/>
              <a:t>image.setAngle</a:t>
            </a:r>
            <a:r>
              <a:rPr lang="fr-FR" sz="1100" dirty="0"/>
              <a:t>(angle);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/>
              <a:t>}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fr-FR" sz="1200" dirty="0"/>
              <a:t>…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FR" sz="1400" dirty="0"/>
              <a:t>}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0BEE681-BBF9-014E-9B84-33EA5DA5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8315A4B-5476-2A4A-9AF8-33F2FC6C3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D293E8B-874A-6A42-855F-BD6BC4E3A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18</a:t>
            </a:fld>
            <a:endParaRPr lang="en-US"/>
          </a:p>
        </p:txBody>
      </p:sp>
      <p:pic>
        <p:nvPicPr>
          <p:cNvPr id="11" name="amak_ants.mov">
            <a:hlinkClick r:id="" action="ppaction://media"/>
            <a:extLst>
              <a:ext uri="{FF2B5EF4-FFF2-40B4-BE49-F238E27FC236}">
                <a16:creationId xmlns:a16="http://schemas.microsoft.com/office/drawing/2014/main" id="{AEDE2715-C8E7-3E42-BA7E-60860D3A30A2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09736" y="392676"/>
            <a:ext cx="7182264" cy="5571243"/>
          </a:xfrm>
        </p:spPr>
      </p:pic>
    </p:spTree>
    <p:extLst>
      <p:ext uri="{BB962C8B-B14F-4D97-AF65-F5344CB8AC3E}">
        <p14:creationId xmlns:p14="http://schemas.microsoft.com/office/powerpoint/2010/main" val="163274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8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3B4709-5167-C047-AE64-A358BEF8E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Scheduler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67F54D-563E-B346-B952-10ECA8357F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Par défaut</a:t>
            </a:r>
          </a:p>
          <a:p>
            <a:pPr lvl="1"/>
            <a:r>
              <a:rPr lang="fr-FR" dirty="0"/>
              <a:t>Un thread pour le système</a:t>
            </a:r>
          </a:p>
          <a:p>
            <a:pPr lvl="1"/>
            <a:r>
              <a:rPr lang="fr-FR" dirty="0"/>
              <a:t>Agent un par un</a:t>
            </a:r>
          </a:p>
          <a:p>
            <a:pPr lvl="1"/>
            <a:r>
              <a:rPr lang="fr-FR" dirty="0"/>
              <a:t>Une phase: Synchronisation PDA</a:t>
            </a:r>
          </a:p>
          <a:p>
            <a:r>
              <a:rPr lang="fr-FR" dirty="0"/>
              <a:t>Options</a:t>
            </a:r>
          </a:p>
          <a:p>
            <a:pPr lvl="1"/>
            <a:r>
              <a:rPr lang="fr-FR" dirty="0"/>
              <a:t>Un thread séparé pour l’environnement</a:t>
            </a:r>
          </a:p>
          <a:p>
            <a:pPr lvl="1"/>
            <a:r>
              <a:rPr lang="fr-FR" dirty="0"/>
              <a:t>Plusieurs threads pour les agents</a:t>
            </a:r>
          </a:p>
          <a:p>
            <a:pPr lvl="1"/>
            <a:r>
              <a:rPr lang="fr-FR" dirty="0"/>
              <a:t>2 phases: Synchronisation perception puis décision et action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356C5D7-B903-D449-B497-02B8CBC8A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BFFD81F-DA38-D647-B773-DB09D448B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3C8A05-2C2E-DF46-9D9E-9CCD7D565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19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A53AF2-7392-8349-9C8F-F0E43CC7AC07}"/>
              </a:ext>
            </a:extLst>
          </p:cNvPr>
          <p:cNvSpPr/>
          <p:nvPr/>
        </p:nvSpPr>
        <p:spPr>
          <a:xfrm>
            <a:off x="6289040" y="4196080"/>
            <a:ext cx="1178560" cy="182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2520A4BB-E9CC-D24D-AFD9-553F7010C6F3}"/>
              </a:ext>
            </a:extLst>
          </p:cNvPr>
          <p:cNvCxnSpPr/>
          <p:nvPr/>
        </p:nvCxnSpPr>
        <p:spPr>
          <a:xfrm>
            <a:off x="6878320" y="2175197"/>
            <a:ext cx="0" cy="20208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208FBDDF-41DA-CB48-B807-444F82B1F419}"/>
              </a:ext>
            </a:extLst>
          </p:cNvPr>
          <p:cNvSpPr txBox="1"/>
          <p:nvPr/>
        </p:nvSpPr>
        <p:spPr>
          <a:xfrm>
            <a:off x="7002683" y="2582963"/>
            <a:ext cx="1360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Perception</a:t>
            </a:r>
          </a:p>
          <a:p>
            <a:r>
              <a:rPr lang="fr-FR" dirty="0"/>
              <a:t>Décision</a:t>
            </a:r>
          </a:p>
          <a:p>
            <a:r>
              <a:rPr lang="fr-FR" dirty="0"/>
              <a:t>Action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4FF620-5AE8-E046-AFB2-6DCE01479C00}"/>
              </a:ext>
            </a:extLst>
          </p:cNvPr>
          <p:cNvSpPr/>
          <p:nvPr/>
        </p:nvSpPr>
        <p:spPr>
          <a:xfrm>
            <a:off x="8580399" y="3159889"/>
            <a:ext cx="1178560" cy="182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E45D0F08-F964-C74D-B11C-82199EA5B297}"/>
              </a:ext>
            </a:extLst>
          </p:cNvPr>
          <p:cNvCxnSpPr>
            <a:cxnSpLocks/>
          </p:cNvCxnSpPr>
          <p:nvPr/>
        </p:nvCxnSpPr>
        <p:spPr>
          <a:xfrm>
            <a:off x="9169679" y="2175197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B57BFA50-11AF-2A45-8560-547DED3C9B9A}"/>
              </a:ext>
            </a:extLst>
          </p:cNvPr>
          <p:cNvSpPr txBox="1"/>
          <p:nvPr/>
        </p:nvSpPr>
        <p:spPr>
          <a:xfrm>
            <a:off x="9294042" y="2582963"/>
            <a:ext cx="1360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Perception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8054B9-B622-7B41-9F22-4F763F7E0B2C}"/>
              </a:ext>
            </a:extLst>
          </p:cNvPr>
          <p:cNvSpPr/>
          <p:nvPr/>
        </p:nvSpPr>
        <p:spPr>
          <a:xfrm>
            <a:off x="8579970" y="4327461"/>
            <a:ext cx="1178560" cy="182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99FD7E5A-A605-ED43-9CE3-2007E9CD7BC9}"/>
              </a:ext>
            </a:extLst>
          </p:cNvPr>
          <p:cNvCxnSpPr>
            <a:cxnSpLocks/>
          </p:cNvCxnSpPr>
          <p:nvPr/>
        </p:nvCxnSpPr>
        <p:spPr>
          <a:xfrm>
            <a:off x="9169250" y="3342769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39E7E99B-B5C1-FC4C-81A4-22375B4BEACB}"/>
              </a:ext>
            </a:extLst>
          </p:cNvPr>
          <p:cNvSpPr txBox="1"/>
          <p:nvPr/>
        </p:nvSpPr>
        <p:spPr>
          <a:xfrm>
            <a:off x="9305221" y="3425576"/>
            <a:ext cx="1360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Décision</a:t>
            </a:r>
          </a:p>
          <a:p>
            <a:r>
              <a:rPr lang="fr-FR" dirty="0"/>
              <a:t>Action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23C70E2B-1DB4-5546-8F92-698672122373}"/>
              </a:ext>
            </a:extLst>
          </p:cNvPr>
          <p:cNvCxnSpPr/>
          <p:nvPr/>
        </p:nvCxnSpPr>
        <p:spPr>
          <a:xfrm>
            <a:off x="6631225" y="2167386"/>
            <a:ext cx="0" cy="20208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36E50E68-1E30-2645-B39C-26D1B8AA456D}"/>
              </a:ext>
            </a:extLst>
          </p:cNvPr>
          <p:cNvCxnSpPr/>
          <p:nvPr/>
        </p:nvCxnSpPr>
        <p:spPr>
          <a:xfrm>
            <a:off x="6393007" y="2175197"/>
            <a:ext cx="0" cy="20208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85E9BF02-F259-3A42-A85B-27CE1CE74CE5}"/>
              </a:ext>
            </a:extLst>
          </p:cNvPr>
          <p:cNvCxnSpPr>
            <a:cxnSpLocks/>
          </p:cNvCxnSpPr>
          <p:nvPr/>
        </p:nvCxnSpPr>
        <p:spPr>
          <a:xfrm>
            <a:off x="8940339" y="2175197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8F55F4DD-0B17-6C43-8616-AB8C9CA8CBFD}"/>
              </a:ext>
            </a:extLst>
          </p:cNvPr>
          <p:cNvCxnSpPr>
            <a:cxnSpLocks/>
          </p:cNvCxnSpPr>
          <p:nvPr/>
        </p:nvCxnSpPr>
        <p:spPr>
          <a:xfrm>
            <a:off x="8710999" y="2175197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0E254691-9EBB-9747-B623-E3231637C13F}"/>
              </a:ext>
            </a:extLst>
          </p:cNvPr>
          <p:cNvCxnSpPr>
            <a:cxnSpLocks/>
          </p:cNvCxnSpPr>
          <p:nvPr/>
        </p:nvCxnSpPr>
        <p:spPr>
          <a:xfrm>
            <a:off x="8940339" y="3342769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D6F7E3FE-7232-FF43-A94E-A25D2B821431}"/>
              </a:ext>
            </a:extLst>
          </p:cNvPr>
          <p:cNvCxnSpPr>
            <a:cxnSpLocks/>
          </p:cNvCxnSpPr>
          <p:nvPr/>
        </p:nvCxnSpPr>
        <p:spPr>
          <a:xfrm>
            <a:off x="8710999" y="3342769"/>
            <a:ext cx="0" cy="9846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0882A697-A697-8B46-B437-323FFCA142A7}"/>
              </a:ext>
            </a:extLst>
          </p:cNvPr>
          <p:cNvSpPr txBox="1"/>
          <p:nvPr/>
        </p:nvSpPr>
        <p:spPr>
          <a:xfrm>
            <a:off x="6289040" y="1356719"/>
            <a:ext cx="1360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phase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141844B7-12FD-DA48-9EFF-88167CBE963E}"/>
              </a:ext>
            </a:extLst>
          </p:cNvPr>
          <p:cNvSpPr txBox="1"/>
          <p:nvPr/>
        </p:nvSpPr>
        <p:spPr>
          <a:xfrm>
            <a:off x="8260294" y="1338544"/>
            <a:ext cx="1360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 phases</a:t>
            </a:r>
          </a:p>
        </p:txBody>
      </p:sp>
    </p:spTree>
    <p:extLst>
      <p:ext uri="{BB962C8B-B14F-4D97-AF65-F5344CB8AC3E}">
        <p14:creationId xmlns:p14="http://schemas.microsoft.com/office/powerpoint/2010/main" val="1918098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noProof="1"/>
              <a:t>Système Multi-Agent (SMA)</a:t>
            </a:r>
          </a:p>
        </p:txBody>
      </p:sp>
      <p:sp>
        <p:nvSpPr>
          <p:cNvPr id="3" name="Espace réservé de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D15A3E"/>
              </a:buClr>
              <a:buSzPct val="100000"/>
              <a:buFont typeface="Arial"/>
              <a:buChar char="▪"/>
            </a:pPr>
            <a:r>
              <a:rPr lang="fr-FR" sz="2000" b="0" i="0" dirty="0">
                <a:solidFill>
                  <a:srgbClr val="2D2E2D"/>
                </a:solidFill>
                <a:latin typeface="Arial"/>
              </a:rPr>
              <a:t>Système multi-agent</a:t>
            </a:r>
          </a:p>
          <a:p>
            <a:pPr lvl="1" indent="-228600">
              <a:spcBef>
                <a:spcPts val="1800"/>
              </a:spcBef>
              <a:buClr>
                <a:srgbClr val="D15A3E"/>
              </a:buClr>
              <a:buFont typeface="Arial"/>
              <a:buChar char="▪"/>
            </a:pPr>
            <a:r>
              <a:rPr lang="fr-FR" dirty="0">
                <a:solidFill>
                  <a:srgbClr val="2D2E2D"/>
                </a:solidFill>
                <a:latin typeface="Arial"/>
              </a:rPr>
              <a:t>Système composé d’agents</a:t>
            </a:r>
          </a:p>
          <a:p>
            <a:pPr lvl="1" indent="-228600">
              <a:spcBef>
                <a:spcPts val="1800"/>
              </a:spcBef>
              <a:buClr>
                <a:srgbClr val="D15A3E"/>
              </a:buClr>
              <a:buFont typeface="Arial"/>
              <a:buChar char="▪"/>
            </a:pPr>
            <a:r>
              <a:rPr lang="fr-FR" dirty="0">
                <a:solidFill>
                  <a:srgbClr val="2D2E2D"/>
                </a:solidFill>
                <a:latin typeface="Arial"/>
              </a:rPr>
              <a:t>En relation avec un environnement</a:t>
            </a:r>
          </a:p>
          <a:p>
            <a:pPr>
              <a:buClr>
                <a:srgbClr val="D15A3E"/>
              </a:buClr>
              <a:buFont typeface="Arial"/>
              <a:buChar char="▪"/>
            </a:pPr>
            <a:r>
              <a:rPr lang="fr-FR" dirty="0">
                <a:solidFill>
                  <a:srgbClr val="2D2E2D"/>
                </a:solidFill>
                <a:latin typeface="Arial"/>
              </a:rPr>
              <a:t>Agent</a:t>
            </a:r>
          </a:p>
          <a:p>
            <a:pPr lvl="1">
              <a:buClr>
                <a:srgbClr val="D15A3E"/>
              </a:buClr>
              <a:buFont typeface="Arial"/>
              <a:buChar char="▪"/>
            </a:pPr>
            <a:r>
              <a:rPr lang="fr-FR" dirty="0">
                <a:solidFill>
                  <a:srgbClr val="2D2E2D"/>
                </a:solidFill>
                <a:latin typeface="Arial"/>
              </a:rPr>
              <a:t>Entité qui a un état, un comportement propre et des moyens d’actions</a:t>
            </a:r>
          </a:p>
          <a:p>
            <a:pPr>
              <a:buClr>
                <a:srgbClr val="D15A3E"/>
              </a:buClr>
              <a:buFont typeface="Arial"/>
              <a:buChar char="▪"/>
            </a:pPr>
            <a:r>
              <a:rPr lang="fr-FR" dirty="0">
                <a:solidFill>
                  <a:srgbClr val="2D2E2D"/>
                </a:solidFill>
                <a:latin typeface="Arial"/>
              </a:rPr>
              <a:t>Environnement</a:t>
            </a:r>
          </a:p>
          <a:p>
            <a:pPr lvl="1">
              <a:buClr>
                <a:srgbClr val="D15A3E"/>
              </a:buClr>
              <a:buFont typeface="Arial"/>
              <a:buChar char="▪"/>
            </a:pPr>
            <a:r>
              <a:rPr lang="fr-FR" dirty="0"/>
              <a:t>Évolue de manière indépendante du SMA et des agents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Liens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1" y="1981199"/>
            <a:ext cx="5257799" cy="3810001"/>
          </a:xfrm>
        </p:spPr>
        <p:txBody>
          <a:bodyPr anchor="ctr"/>
          <a:lstStyle/>
          <a:p>
            <a:r>
              <a:rPr lang="en-US" dirty="0" err="1"/>
              <a:t>Dépot</a:t>
            </a:r>
            <a:r>
              <a:rPr lang="en-US" dirty="0"/>
              <a:t> public</a:t>
            </a:r>
          </a:p>
          <a:p>
            <a:pPr lvl="1"/>
            <a:r>
              <a:rPr lang="en-US" dirty="0">
                <a:hlinkClick r:id="rId2"/>
              </a:rPr>
              <a:t>https://bitbucket.org/perlesa/amak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Exercices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https://bitbucket.org/perlesa/amas-exercises</a:t>
            </a:r>
            <a:endParaRPr lang="en-US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324599" y="1981199"/>
            <a:ext cx="5259593" cy="3810001"/>
          </a:xfrm>
        </p:spPr>
        <p:txBody>
          <a:bodyPr anchor="ctr"/>
          <a:lstStyle/>
          <a:p>
            <a:r>
              <a:rPr lang="en-US" dirty="0"/>
              <a:t>Contributions</a:t>
            </a:r>
          </a:p>
          <a:p>
            <a:r>
              <a:rPr lang="en-US" dirty="0"/>
              <a:t>Wiki</a:t>
            </a:r>
          </a:p>
          <a:p>
            <a:r>
              <a:rPr lang="en-US" dirty="0" err="1"/>
              <a:t>Exemples</a:t>
            </a:r>
            <a:endParaRPr lang="en-US" dirty="0"/>
          </a:p>
          <a:p>
            <a:r>
              <a:rPr lang="en-US" dirty="0"/>
              <a:t>Slack: #</a:t>
            </a:r>
            <a:r>
              <a:rPr lang="en-US" dirty="0" err="1"/>
              <a:t>Amak</a:t>
            </a:r>
            <a:endParaRPr lang="en-US" dirty="0"/>
          </a:p>
          <a:p>
            <a:r>
              <a:rPr lang="en-US" dirty="0"/>
              <a:t>Mailing list</a:t>
            </a:r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1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d’un SMA en langage objet 1/4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dirty="0"/>
              <a:t>Création d’une classe </a:t>
            </a:r>
            <a:r>
              <a:rPr lang="fr-FR" dirty="0" err="1"/>
              <a:t>MonSMA</a:t>
            </a:r>
            <a:r>
              <a:rPr lang="fr-FR" dirty="0"/>
              <a:t> qui contient les agents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Création d’une classe </a:t>
            </a:r>
            <a:r>
              <a:rPr lang="fr-FR" dirty="0" err="1"/>
              <a:t>MonAgent</a:t>
            </a:r>
            <a:r>
              <a:rPr lang="fr-FR" dirty="0"/>
              <a:t> qui contient</a:t>
            </a:r>
          </a:p>
          <a:p>
            <a:pPr marL="685800" lvl="1" indent="-457200">
              <a:buFont typeface="+mj-lt"/>
              <a:buAutoNum type="arabicPeriod"/>
            </a:pPr>
            <a:r>
              <a:rPr lang="fr-FR" dirty="0"/>
              <a:t>Trois méthodes : perception, décision, action.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Création d’une classe </a:t>
            </a:r>
            <a:r>
              <a:rPr lang="fr-FR" dirty="0" err="1"/>
              <a:t>MonEnvironnement</a:t>
            </a:r>
            <a:r>
              <a:rPr lang="fr-FR" dirty="0"/>
              <a:t> qui contient</a:t>
            </a:r>
          </a:p>
          <a:p>
            <a:pPr marL="685800" lvl="1" indent="-457200">
              <a:buFont typeface="+mj-lt"/>
              <a:buAutoNum type="arabicPeriod"/>
            </a:pPr>
            <a:r>
              <a:rPr lang="fr-FR" dirty="0"/>
              <a:t>Une méthode cycle</a:t>
            </a:r>
          </a:p>
        </p:txBody>
      </p:sp>
      <p:pic>
        <p:nvPicPr>
          <p:cNvPr id="12" name="Espace réservé du contenu 1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480" y="2286000"/>
            <a:ext cx="4206240" cy="3200400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2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d’un SMA en langage objet 2/4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569496" y="1981199"/>
            <a:ext cx="4379494" cy="3810001"/>
          </a:xfrm>
        </p:spPr>
        <p:txBody>
          <a:bodyPr/>
          <a:lstStyle/>
          <a:p>
            <a:r>
              <a:rPr lang="fr-FR" dirty="0"/>
              <a:t>Création d’une méthode main</a:t>
            </a:r>
          </a:p>
          <a:p>
            <a:r>
              <a:rPr lang="fr-FR" dirty="0"/>
              <a:t>Création des agents</a:t>
            </a:r>
          </a:p>
          <a:p>
            <a:r>
              <a:rPr lang="fr-FR" dirty="0"/>
              <a:t>Ajouts des agents au </a:t>
            </a:r>
            <a:r>
              <a:rPr lang="fr-FR" dirty="0" err="1"/>
              <a:t>sma</a:t>
            </a:r>
            <a:endParaRPr lang="fr-FR" dirty="0"/>
          </a:p>
          <a:p>
            <a:r>
              <a:rPr lang="fr-FR" dirty="0"/>
              <a:t>Exécution cycle par cycle des agents et de l’environnement</a:t>
            </a: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453" y="1646167"/>
            <a:ext cx="6793359" cy="4441811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80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d’un SMA en langage objet 3/4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73242" y="1981199"/>
            <a:ext cx="4547937" cy="3810001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Besoin de visualiser l’état de valeurs</a:t>
            </a:r>
          </a:p>
          <a:p>
            <a:pPr lvl="1"/>
            <a:r>
              <a:rPr lang="fr-FR" dirty="0"/>
              <a:t>Ajout de </a:t>
            </a:r>
            <a:r>
              <a:rPr lang="fr-FR" dirty="0" err="1"/>
              <a:t>jfreechart</a:t>
            </a:r>
            <a:r>
              <a:rPr lang="fr-FR" dirty="0"/>
              <a:t> (difficile à prendre en main, très verbeux, incompatible avec les clusters de calcul)</a:t>
            </a:r>
          </a:p>
          <a:p>
            <a:r>
              <a:rPr lang="fr-FR" dirty="0"/>
              <a:t>Besoin de contrôler l’exécution</a:t>
            </a:r>
          </a:p>
          <a:p>
            <a:pPr lvl="1"/>
            <a:r>
              <a:rPr lang="fr-FR" dirty="0"/>
              <a:t>Ajout d’un </a:t>
            </a:r>
            <a:r>
              <a:rPr lang="fr-FR" dirty="0" err="1"/>
              <a:t>Thread.sleep</a:t>
            </a:r>
            <a:endParaRPr lang="fr-FR" dirty="0"/>
          </a:p>
          <a:p>
            <a:pPr lvl="2"/>
            <a:r>
              <a:rPr lang="fr-FR" dirty="0"/>
              <a:t>Problème pas à pas</a:t>
            </a:r>
          </a:p>
          <a:p>
            <a:pPr lvl="1"/>
            <a:r>
              <a:rPr lang="fr-FR" dirty="0"/>
              <a:t>Ou création d’un </a:t>
            </a:r>
            <a:r>
              <a:rPr lang="fr-FR" dirty="0" err="1"/>
              <a:t>scheduler</a:t>
            </a:r>
            <a:r>
              <a:rPr lang="fr-FR" dirty="0"/>
              <a:t> sur mesure</a:t>
            </a:r>
          </a:p>
          <a:p>
            <a:pPr lvl="2"/>
            <a:r>
              <a:rPr lang="fr-FR" dirty="0"/>
              <a:t>Problème de synchronisation</a:t>
            </a:r>
          </a:p>
          <a:p>
            <a:pPr lvl="2"/>
            <a:r>
              <a:rPr lang="fr-FR" dirty="0"/>
              <a:t>Risque de double exécution</a:t>
            </a:r>
          </a:p>
          <a:p>
            <a:pPr lvl="2"/>
            <a:r>
              <a:rPr lang="fr-FR" dirty="0"/>
              <a:t>Besoin d’exécuter du code en fin de résolution</a:t>
            </a:r>
          </a:p>
          <a:p>
            <a:pPr lvl="1"/>
            <a:endParaRPr lang="fr-FR" dirty="0"/>
          </a:p>
          <a:p>
            <a:endParaRPr lang="fr-FR" dirty="0"/>
          </a:p>
        </p:txBody>
      </p:sp>
      <p:pic>
        <p:nvPicPr>
          <p:cNvPr id="6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453" y="1646167"/>
            <a:ext cx="6793359" cy="4441811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04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d’un SMA en langage objet 4/4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half" idx="1"/>
          </p:nvPr>
        </p:nvSpPr>
        <p:spPr>
          <a:xfrm>
            <a:off x="312822" y="1981199"/>
            <a:ext cx="4692316" cy="3810001"/>
          </a:xfrm>
        </p:spPr>
        <p:txBody>
          <a:bodyPr/>
          <a:lstStyle/>
          <a:p>
            <a:r>
              <a:rPr lang="fr-FR" dirty="0"/>
              <a:t>Besoin d’afficher l’environnement ou l’état global du système</a:t>
            </a:r>
          </a:p>
          <a:p>
            <a:pPr lvl="1"/>
            <a:r>
              <a:rPr lang="fr-FR" dirty="0"/>
              <a:t>Création d’un </a:t>
            </a:r>
            <a:r>
              <a:rPr lang="fr-FR" dirty="0" err="1"/>
              <a:t>canvas</a:t>
            </a:r>
            <a:r>
              <a:rPr lang="fr-FR" dirty="0"/>
              <a:t> dans un </a:t>
            </a:r>
            <a:r>
              <a:rPr lang="fr-FR" dirty="0" err="1"/>
              <a:t>jpanel</a:t>
            </a:r>
            <a:endParaRPr lang="fr-FR" dirty="0"/>
          </a:p>
          <a:p>
            <a:pPr lvl="1"/>
            <a:r>
              <a:rPr lang="fr-FR" dirty="0"/>
              <a:t>Boucle de rafraichissement</a:t>
            </a:r>
          </a:p>
          <a:p>
            <a:pPr lvl="1"/>
            <a:r>
              <a:rPr lang="fr-FR" dirty="0"/>
              <a:t>Performance, double </a:t>
            </a:r>
            <a:r>
              <a:rPr lang="fr-FR" dirty="0" err="1"/>
              <a:t>buffering</a:t>
            </a:r>
            <a:r>
              <a:rPr lang="fr-FR" dirty="0"/>
              <a:t>, …</a:t>
            </a:r>
          </a:p>
          <a:p>
            <a:r>
              <a:rPr lang="fr-FR" dirty="0"/>
              <a:t>Système de log, AVT, </a:t>
            </a:r>
            <a:r>
              <a:rPr lang="fr-FR" dirty="0" err="1"/>
              <a:t>profiling</a:t>
            </a:r>
            <a:r>
              <a:rPr lang="fr-FR" dirty="0"/>
              <a:t>, …</a:t>
            </a:r>
          </a:p>
          <a:p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Espace réservé du contenu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453" y="1646167"/>
            <a:ext cx="6793359" cy="44418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01579" y="4796589"/>
            <a:ext cx="3737810" cy="1740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Processus compliqué et répété à chaque nouveau SMA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20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Amak</a:t>
            </a: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707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Qu’est ce qu’</a:t>
            </a:r>
            <a:r>
              <a:rPr lang="fr-FR" dirty="0" err="1"/>
              <a:t>Amak</a:t>
            </a:r>
            <a:r>
              <a:rPr lang="fr-FR" dirty="0"/>
              <a:t> ?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Amak</a:t>
            </a:r>
            <a:r>
              <a:rPr lang="fr-FR" dirty="0"/>
              <a:t> est un patron de conception permettant la simplification de la création et de la maintenance des systèmes multi-agents</a:t>
            </a:r>
          </a:p>
          <a:p>
            <a:endParaRPr lang="fr-FR" dirty="0"/>
          </a:p>
          <a:p>
            <a:r>
              <a:rPr lang="fr-FR" dirty="0"/>
              <a:t>Concrètement</a:t>
            </a:r>
          </a:p>
          <a:p>
            <a:pPr lvl="1"/>
            <a:r>
              <a:rPr lang="fr-FR" dirty="0"/>
              <a:t>Librairie (fichier JAR) à importer dans le projet Java</a:t>
            </a:r>
          </a:p>
          <a:p>
            <a:pPr lvl="2"/>
            <a:r>
              <a:rPr lang="fr-FR" dirty="0"/>
              <a:t>Clic droit -&gt; </a:t>
            </a:r>
            <a:r>
              <a:rPr lang="fr-FR" dirty="0" err="1"/>
              <a:t>Build</a:t>
            </a:r>
            <a:r>
              <a:rPr lang="fr-FR" dirty="0"/>
              <a:t> </a:t>
            </a:r>
            <a:r>
              <a:rPr lang="fr-FR" dirty="0" err="1"/>
              <a:t>path</a:t>
            </a:r>
            <a:r>
              <a:rPr lang="fr-FR" dirty="0"/>
              <a:t> -&gt; </a:t>
            </a:r>
            <a:r>
              <a:rPr lang="fr-FR" dirty="0" err="1"/>
              <a:t>Add</a:t>
            </a:r>
            <a:r>
              <a:rPr lang="fr-FR" dirty="0"/>
              <a:t> to </a:t>
            </a:r>
            <a:r>
              <a:rPr lang="fr-FR" dirty="0" err="1"/>
              <a:t>build</a:t>
            </a:r>
            <a:r>
              <a:rPr lang="fr-FR" dirty="0"/>
              <a:t> </a:t>
            </a:r>
            <a:r>
              <a:rPr lang="fr-FR" dirty="0" err="1"/>
              <a:t>path</a:t>
            </a:r>
            <a:r>
              <a:rPr lang="fr-FR" dirty="0"/>
              <a:t> …</a:t>
            </a:r>
          </a:p>
          <a:p>
            <a:pPr lvl="1"/>
            <a:r>
              <a:rPr lang="fr-FR" dirty="0"/>
              <a:t>Classes et méthodes à surcharger</a:t>
            </a:r>
          </a:p>
          <a:p>
            <a:pPr lvl="1"/>
            <a:r>
              <a:rPr lang="fr-FR" dirty="0"/>
              <a:t>Librairies faciles d’utilisation packagées avec </a:t>
            </a:r>
            <a:r>
              <a:rPr lang="fr-FR" dirty="0" err="1"/>
              <a:t>Amak</a:t>
            </a:r>
            <a:endParaRPr lang="fr-FR" dirty="0"/>
          </a:p>
          <a:p>
            <a:pPr lvl="1"/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9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de classes et méthodes à surcharger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37160" y="1981199"/>
            <a:ext cx="3602736" cy="3810001"/>
          </a:xfrm>
        </p:spPr>
        <p:txBody>
          <a:bodyPr/>
          <a:lstStyle/>
          <a:p>
            <a:r>
              <a:rPr lang="en-US" dirty="0" err="1"/>
              <a:t>Amas</a:t>
            </a:r>
            <a:r>
              <a:rPr lang="en-US" dirty="0"/>
              <a:t>&lt;E extends </a:t>
            </a:r>
            <a:r>
              <a:rPr lang="en-US" dirty="0" err="1"/>
              <a:t>Environnement</a:t>
            </a:r>
            <a:r>
              <a:rPr lang="en-US" dirty="0"/>
              <a:t>&gt;</a:t>
            </a:r>
          </a:p>
          <a:p>
            <a:pPr lvl="1"/>
            <a:r>
              <a:rPr lang="fr-FR" dirty="0" err="1"/>
              <a:t>onInitialAgentsCreation</a:t>
            </a:r>
            <a:endParaRPr lang="fr-FR" dirty="0"/>
          </a:p>
          <a:p>
            <a:pPr lvl="1"/>
            <a:r>
              <a:rPr lang="fr-FR" dirty="0" err="1"/>
              <a:t>onSystemCycleEnd</a:t>
            </a:r>
            <a:endParaRPr lang="fr-FR" dirty="0"/>
          </a:p>
          <a:p>
            <a:pPr lvl="1"/>
            <a:r>
              <a:rPr lang="fr-FR" dirty="0" err="1"/>
              <a:t>stopCondition</a:t>
            </a:r>
            <a:endParaRPr lang="fr-FR" dirty="0"/>
          </a:p>
        </p:txBody>
      </p:sp>
      <p:sp>
        <p:nvSpPr>
          <p:cNvPr id="5" name="Espace réservé du contenu 2"/>
          <p:cNvSpPr>
            <a:spLocks noGrp="1"/>
          </p:cNvSpPr>
          <p:nvPr>
            <p:ph sz="half" idx="1"/>
          </p:nvPr>
        </p:nvSpPr>
        <p:spPr>
          <a:xfrm>
            <a:off x="4294632" y="1981198"/>
            <a:ext cx="3602736" cy="3810001"/>
          </a:xfrm>
        </p:spPr>
        <p:txBody>
          <a:bodyPr>
            <a:normAutofit/>
          </a:bodyPr>
          <a:lstStyle/>
          <a:p>
            <a:r>
              <a:rPr lang="en-US" dirty="0"/>
              <a:t>Agent&lt;A extends </a:t>
            </a:r>
            <a:r>
              <a:rPr lang="en-US" dirty="0" err="1"/>
              <a:t>Amas</a:t>
            </a:r>
            <a:r>
              <a:rPr lang="en-US" dirty="0"/>
              <a:t>&lt;E&gt;, E extends Environment&gt;</a:t>
            </a:r>
          </a:p>
          <a:p>
            <a:pPr lvl="1"/>
            <a:r>
              <a:rPr lang="fr-FR" dirty="0" err="1"/>
              <a:t>computeCriticality</a:t>
            </a:r>
            <a:endParaRPr lang="fr-FR" dirty="0"/>
          </a:p>
          <a:p>
            <a:pPr lvl="1"/>
            <a:r>
              <a:rPr lang="fr-FR" dirty="0" err="1"/>
              <a:t>onPerceive</a:t>
            </a:r>
            <a:endParaRPr lang="fr-FR" dirty="0"/>
          </a:p>
          <a:p>
            <a:pPr lvl="1"/>
            <a:r>
              <a:rPr lang="fr-FR" dirty="0" err="1"/>
              <a:t>onDecide</a:t>
            </a:r>
            <a:endParaRPr lang="fr-FR" dirty="0"/>
          </a:p>
          <a:p>
            <a:pPr lvl="1"/>
            <a:r>
              <a:rPr lang="fr-FR" dirty="0" err="1"/>
              <a:t>onAct</a:t>
            </a:r>
            <a:endParaRPr lang="fr-FR" dirty="0"/>
          </a:p>
          <a:p>
            <a:pPr lvl="1"/>
            <a:r>
              <a:rPr lang="fr-FR" dirty="0" err="1"/>
              <a:t>onReady</a:t>
            </a:r>
            <a:endParaRPr lang="fr-FR" dirty="0"/>
          </a:p>
          <a:p>
            <a:pPr lvl="1"/>
            <a:r>
              <a:rPr lang="en-US" dirty="0" err="1"/>
              <a:t>onAgentCycleBegin</a:t>
            </a:r>
            <a:endParaRPr lang="fr-FR" dirty="0"/>
          </a:p>
        </p:txBody>
      </p:sp>
      <p:sp>
        <p:nvSpPr>
          <p:cNvPr id="6" name="Espace réservé du contenu 2"/>
          <p:cNvSpPr>
            <a:spLocks noGrp="1"/>
          </p:cNvSpPr>
          <p:nvPr>
            <p:ph sz="half" idx="1"/>
          </p:nvPr>
        </p:nvSpPr>
        <p:spPr>
          <a:xfrm>
            <a:off x="8452104" y="1981197"/>
            <a:ext cx="3602736" cy="3810001"/>
          </a:xfrm>
        </p:spPr>
        <p:txBody>
          <a:bodyPr/>
          <a:lstStyle/>
          <a:p>
            <a:r>
              <a:rPr lang="fr-FR" dirty="0" err="1"/>
              <a:t>Environment</a:t>
            </a:r>
            <a:endParaRPr lang="fr-FR" dirty="0"/>
          </a:p>
          <a:p>
            <a:pPr lvl="1"/>
            <a:r>
              <a:rPr lang="fr-FR" dirty="0" err="1"/>
              <a:t>onInitialization</a:t>
            </a:r>
            <a:endParaRPr lang="fr-FR" dirty="0"/>
          </a:p>
          <a:p>
            <a:pPr lvl="1"/>
            <a:r>
              <a:rPr lang="fr-FR" dirty="0" err="1"/>
              <a:t>onCycleBegin</a:t>
            </a:r>
            <a:endParaRPr lang="fr-FR" dirty="0"/>
          </a:p>
          <a:p>
            <a:pPr lvl="1"/>
            <a:r>
              <a:rPr lang="fr-FR" dirty="0" err="1"/>
              <a:t>onCycleEnd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07/04/2017</a:t>
            </a:r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Framework Amak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5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amondGrid_16x9_TP103031012" id="{51012571-0B99-42A0-A846-34BAB1718D99}" vid="{F29D8852-CBC1-40DA-AD7F-B86EE6B5BFCF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7087C0F-7449-45C4-B248-63D02665BF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Grille losanges (grand écran)</Template>
  <TotalTime>0</TotalTime>
  <Words>1123</Words>
  <Application>Microsoft Macintosh PowerPoint</Application>
  <PresentationFormat>Grand écran</PresentationFormat>
  <Paragraphs>254</Paragraphs>
  <Slides>20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2" baseType="lpstr">
      <vt:lpstr>Arial</vt:lpstr>
      <vt:lpstr>Diamond Grid 16x9</vt:lpstr>
      <vt:lpstr>AMAK Framework</vt:lpstr>
      <vt:lpstr>Système Multi-Agent (SMA)</vt:lpstr>
      <vt:lpstr>Conception d’un SMA en langage objet 1/4</vt:lpstr>
      <vt:lpstr>Conception d’un SMA en langage objet 2/4</vt:lpstr>
      <vt:lpstr>Conception d’un SMA en langage objet 3/4</vt:lpstr>
      <vt:lpstr>Conception d’un SMA en langage objet 4/4</vt:lpstr>
      <vt:lpstr>Amak</vt:lpstr>
      <vt:lpstr>Qu’est ce qu’Amak ?</vt:lpstr>
      <vt:lpstr>Exemple de classes et méthodes à surcharger</vt:lpstr>
      <vt:lpstr>Librairies et outils intégrés</vt:lpstr>
      <vt:lpstr>Exemple d’utilisation</vt:lpstr>
      <vt:lpstr>Création du projet</vt:lpstr>
      <vt:lpstr>Création de l’environnement</vt:lpstr>
      <vt:lpstr>Création de la classe fourchette</vt:lpstr>
      <vt:lpstr>Création du SMA</vt:lpstr>
      <vt:lpstr>Création de l’agent philosophe</vt:lpstr>
      <vt:lpstr>Lancement</vt:lpstr>
      <vt:lpstr>VUI</vt:lpstr>
      <vt:lpstr>Scheduler</vt:lpstr>
      <vt:lpstr>Liens</vt:lpstr>
    </vt:vector>
  </TitlesOfParts>
  <Manager/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2017-04-05T09:04:05Z</dcterms:created>
  <dcterms:modified xsi:type="dcterms:W3CDTF">2018-05-18T13:25:38Z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TC030310159991</vt:lpwstr>
  </property>
</Properties>
</file>

<file path=docProps/thumbnail.jpeg>
</file>